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58" r:id="rId4"/>
    <p:sldId id="260" r:id="rId5"/>
    <p:sldId id="261" r:id="rId6"/>
    <p:sldId id="264" r:id="rId7"/>
    <p:sldId id="262" r:id="rId8"/>
    <p:sldId id="265" r:id="rId9"/>
    <p:sldId id="284" r:id="rId10"/>
    <p:sldId id="282" r:id="rId11"/>
    <p:sldId id="285" r:id="rId12"/>
    <p:sldId id="286" r:id="rId13"/>
    <p:sldId id="288" r:id="rId14"/>
    <p:sldId id="283" r:id="rId15"/>
    <p:sldId id="28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858" autoAdjust="0"/>
  </p:normalViewPr>
  <p:slideViewPr>
    <p:cSldViewPr>
      <p:cViewPr varScale="1">
        <p:scale>
          <a:sx n="98" d="100"/>
          <a:sy n="98" d="100"/>
        </p:scale>
        <p:origin x="-19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?><Relationships xmlns="http://schemas.openxmlformats.org/package/2006/relationships"><Relationship Target="slides/slide6.xml" Type="http://schemas.openxmlformats.org/officeDocument/2006/relationships/slide" Id="rId8"></Relationship><Relationship Target="slides/slide11.xml" Type="http://schemas.openxmlformats.org/officeDocument/2006/relationships/slide" Id="rId13"></Relationship><Relationship Target="presProps.xml" Type="http://schemas.openxmlformats.org/officeDocument/2006/relationships/presProps" Id="rId18"></Relationship><Relationship Target="slides/slide1.xml" Type="http://schemas.openxmlformats.org/officeDocument/2006/relationships/slide" Id="rId3"></Relationship><Relationship Target="tableStyles.xml" Type="http://schemas.openxmlformats.org/officeDocument/2006/relationships/tableStyles" Id="rId21"></Relationship><Relationship Target="slides/slide5.xml" Type="http://schemas.openxmlformats.org/officeDocument/2006/relationships/slide" Id="rId7"></Relationship><Relationship Target="slides/slide10.xml" Type="http://schemas.openxmlformats.org/officeDocument/2006/relationships/slide" Id="rId12"></Relationship><Relationship Target="slides/slide15.xml" Type="http://schemas.openxmlformats.org/officeDocument/2006/relationships/slide" Id="rId17"></Relationship><Relationship Target="slideMasters/slideMaster2.xml" Type="http://schemas.openxmlformats.org/officeDocument/2006/relationships/slideMaster" Id="rId2"></Relationship><Relationship Target="slides/slide14.xml" Type="http://schemas.openxmlformats.org/officeDocument/2006/relationships/slide" Id="rId16"></Relationship><Relationship Target="theme/theme1.xml" Type="http://schemas.openxmlformats.org/officeDocument/2006/relationships/theme" Id="rId20"></Relationship><Relationship Target="slideMasters/slideMaster1.xml" Type="http://schemas.openxmlformats.org/officeDocument/2006/relationships/slideMaster" Id="rId1"></Relationship><Relationship Target="slides/slide4.xml" Type="http://schemas.openxmlformats.org/officeDocument/2006/relationships/slide" Id="rId6"></Relationship><Relationship Target="slides/slide9.xml" Type="http://schemas.openxmlformats.org/officeDocument/2006/relationships/slide" Id="rId11"></Relationship><Relationship Target="slides/slide3.xml" Type="http://schemas.openxmlformats.org/officeDocument/2006/relationships/slide" Id="rId5"></Relationship><Relationship Target="slides/slide13.xml" Type="http://schemas.openxmlformats.org/officeDocument/2006/relationships/slide" Id="rId15"></Relationship><Relationship Target="slides/slide8.xml" Type="http://schemas.openxmlformats.org/officeDocument/2006/relationships/slide" Id="rId10"></Relationship><Relationship Target="viewProps.xml" Type="http://schemas.openxmlformats.org/officeDocument/2006/relationships/viewProps" Id="rId19"></Relationship><Relationship Target="slides/slide2.xml" Type="http://schemas.openxmlformats.org/officeDocument/2006/relationships/slide" Id="rId4"></Relationship><Relationship Target="slides/slide7.xml" Type="http://schemas.openxmlformats.org/officeDocument/2006/relationships/slide" Id="rId9"></Relationship><Relationship Target="slides/slide12.xml" Type="http://schemas.openxmlformats.org/officeDocument/2006/relationships/slide" Id="rId14"></Relationship></Relationships>
</file>

<file path=ppt/slideLayouts/_rels/slideLayout1.xml.rels><?xml version="1.0" encoding="UTF-8" ?><Relationships xmlns="http://schemas.openxmlformats.org/package/2006/relationships"><Relationship Target="../media/image1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media/image6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Mode="External" Target="mailto:graphicsteam@winston.com" Type="http://schemas.openxmlformats.org/officeDocument/2006/relationships/hyperlink" Id="rId3"></Relationship><Relationship Target="../media/image2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media/image1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19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media/image2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20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1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2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23.xml.rels><?xml version="1.0" encoding="UTF-8" ?><Relationships xmlns="http://schemas.openxmlformats.org/package/2006/relationships"><Relationship Target="../slideMasters/slideMaster2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media/image2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media/image2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media/image2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media/image2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media/image3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media/image4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media/image5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9454" y="1828800"/>
            <a:ext cx="8332260" cy="609600"/>
          </a:xfrm>
        </p:spPr>
        <p:txBody>
          <a:bodyPr anchor="b"/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[Click to edit 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74" y="2809324"/>
            <a:ext cx="8314651" cy="31487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[Click to edit 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_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9454" y="1828800"/>
            <a:ext cx="8332260" cy="609600"/>
          </a:xfrm>
        </p:spPr>
        <p:txBody>
          <a:bodyPr anchor="b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[Click to edit section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torney Profi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27288" y="838200"/>
            <a:ext cx="4430712" cy="369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0" indent="0">
              <a:spcBef>
                <a:spcPts val="300"/>
              </a:spcBef>
              <a:buNone/>
              <a:defRPr sz="900" b="1" cap="all" baseline="0"/>
            </a:lvl2pPr>
            <a:lvl3pPr marL="0" indent="0">
              <a:spcBef>
                <a:spcPts val="0"/>
              </a:spcBef>
              <a:buNone/>
              <a:defRPr sz="1000" b="0"/>
            </a:lvl3pPr>
            <a:lvl4pPr marL="0" indent="0">
              <a:buNone/>
              <a:defRPr sz="1000"/>
            </a:lvl4pPr>
            <a:lvl5pPr marL="0" indent="0">
              <a:spcBef>
                <a:spcPts val="300"/>
              </a:spcBef>
              <a:buNone/>
              <a:defRPr sz="900"/>
            </a:lvl5pPr>
          </a:lstStyle>
          <a:p>
            <a:pPr lvl="0"/>
            <a:r>
              <a:rPr lang="en-US" dirty="0" smtClean="0"/>
              <a:t>[Click to edit First Name Last Name]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27289" y="1219201"/>
            <a:ext cx="6259512" cy="30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  <a:lvl2pPr marL="174625" indent="-17462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2pPr>
            <a:lvl3pPr marL="347663" indent="-173038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200"/>
            </a:lvl3pPr>
            <a:lvl4pPr marL="511175" indent="-163513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100"/>
            </a:lvl4pPr>
            <a:lvl5pPr marL="682625" indent="-17145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100"/>
            </a:lvl5pPr>
          </a:lstStyle>
          <a:p>
            <a:pPr lvl="0"/>
            <a:r>
              <a:rPr lang="en-US" dirty="0" smtClean="0"/>
              <a:t>[Click to edit Title example: Partner]</a:t>
            </a:r>
            <a:br>
              <a:rPr lang="en-US" dirty="0" smtClean="0"/>
            </a:br>
            <a:r>
              <a:rPr lang="en-US" dirty="0" smtClean="0"/>
              <a:t>[Click to edit Department example:  Litigation]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427289" y="1752600"/>
            <a:ext cx="6259512" cy="30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  <a:lvl2pPr marL="174625" indent="-17462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2pPr>
            <a:lvl3pPr marL="347663" indent="-173038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200"/>
            </a:lvl3pPr>
            <a:lvl4pPr marL="511175" indent="-163513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100"/>
            </a:lvl4pPr>
            <a:lvl5pPr marL="682625" indent="-17145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100"/>
            </a:lvl5pPr>
          </a:lstStyle>
          <a:p>
            <a:pPr lvl="0"/>
            <a:r>
              <a:rPr lang="en-US" dirty="0" smtClean="0"/>
              <a:t>[Click to edit Phone example: +1 (312) 558-5600]</a:t>
            </a:r>
            <a:br>
              <a:rPr lang="en-US" dirty="0" smtClean="0"/>
            </a:br>
            <a:r>
              <a:rPr lang="en-US" dirty="0" smtClean="0"/>
              <a:t>[Click to edit Email Address example:  jdoe@winston.com]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27289" y="2310080"/>
            <a:ext cx="6259512" cy="3604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aseline="0"/>
            </a:lvl1pPr>
            <a:lvl2pPr marL="174625" indent="-17462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2pPr>
            <a:lvl3pPr marL="347663" indent="-173038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200"/>
            </a:lvl3pPr>
            <a:lvl4pPr marL="511175" indent="-163513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100"/>
            </a:lvl4pPr>
            <a:lvl5pPr marL="682625" indent="-171450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100"/>
            </a:lvl5pPr>
          </a:lstStyle>
          <a:p>
            <a:r>
              <a:rPr lang="en-US" altLang="en-US" dirty="0" smtClean="0"/>
              <a:t>[This slide is an example of the firm Attorney Profile layout. All of the information should be filled out using the same fonts, font sizes, layout, and colors.]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[The section at the left is only editable on this slide (it is NOT a Master Slide element). It should be copied and pasted into additional Attorney Profiles. The formatting should remain as is.]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[The firm has a standard for attorney photographs and you should contact Graphic Resources (</a:t>
            </a:r>
            <a:r>
              <a:rPr lang="en-US" altLang="en-US" dirty="0" smtClean="0">
                <a:hlinkClick r:id="rId3"/>
              </a:rPr>
              <a:t>graphicsteam@winston.com</a:t>
            </a:r>
            <a:r>
              <a:rPr lang="en-US" altLang="en-US" dirty="0" smtClean="0"/>
              <a:t>) regarding any photo requests. Photos should be placed as they are in the example above, with the bottom of the photo touching the horizontal line.]</a:t>
            </a:r>
            <a:endParaRPr lang="en-US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7109" y="152400"/>
            <a:ext cx="8309782" cy="120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1"/>
          </p:nvPr>
        </p:nvSpPr>
        <p:spPr>
          <a:xfrm>
            <a:off x="4103077" y="6434388"/>
            <a:ext cx="937846" cy="21945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951785" y="6434388"/>
            <a:ext cx="1418492" cy="219456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370277" y="6434388"/>
            <a:ext cx="422031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19454" y="1828800"/>
            <a:ext cx="8332260" cy="609600"/>
          </a:xfrm>
        </p:spPr>
        <p:txBody>
          <a:bodyPr anchor="b"/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[Click to edit end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9,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34623"/>
            <a:ext cx="6777317" cy="35089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7109" y="152400"/>
            <a:ext cx="8309782" cy="120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46735" y="1447800"/>
            <a:ext cx="8353779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5363" y="374652"/>
            <a:ext cx="8375151" cy="9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[Click to edit slide title]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>
          <a:xfrm>
            <a:off x="4103077" y="6434388"/>
            <a:ext cx="937846" cy="21945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951785" y="6434388"/>
            <a:ext cx="1418492" cy="219456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370277" y="6434388"/>
            <a:ext cx="422031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3388" y="1447800"/>
            <a:ext cx="396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18853" y="1447800"/>
            <a:ext cx="396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19890" y="374652"/>
            <a:ext cx="8335060" cy="9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[Click to edit slide title]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7109" y="152400"/>
            <a:ext cx="8309782" cy="120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2"/>
          </p:nvPr>
        </p:nvSpPr>
        <p:spPr>
          <a:xfrm>
            <a:off x="4103077" y="6434388"/>
            <a:ext cx="937846" cy="21945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951785" y="6434388"/>
            <a:ext cx="1418492" cy="219456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70277" y="6434388"/>
            <a:ext cx="422031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474" y="14287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[Click to edit text styles]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9943" y="14287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[Click to edit text styles]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474" y="2079345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23118" y="2079345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7109" y="152400"/>
            <a:ext cx="8309782" cy="120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5363" y="374652"/>
            <a:ext cx="8375151" cy="9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[Click to edit slide title]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103077" y="6434388"/>
            <a:ext cx="937846" cy="21945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951785" y="6434388"/>
            <a:ext cx="1418492" cy="219456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370277" y="6434388"/>
            <a:ext cx="422031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7109" y="152400"/>
            <a:ext cx="8309782" cy="120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25363" y="374652"/>
            <a:ext cx="8375151" cy="9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[Click to edit slide title]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1"/>
          </p:nvPr>
        </p:nvSpPr>
        <p:spPr>
          <a:xfrm>
            <a:off x="4103077" y="6434388"/>
            <a:ext cx="937846" cy="21945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951785" y="6434388"/>
            <a:ext cx="1418492" cy="219456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370277" y="6434388"/>
            <a:ext cx="422031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103077" y="6434388"/>
            <a:ext cx="937846" cy="219456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951785" y="6434388"/>
            <a:ext cx="1418492" cy="219456"/>
          </a:xfr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370277" y="6434388"/>
            <a:ext cx="422031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9454" y="1828800"/>
            <a:ext cx="8332260" cy="609600"/>
          </a:xfrm>
        </p:spPr>
        <p:txBody>
          <a:bodyPr anchor="b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[Click to edit section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9454" y="1828800"/>
            <a:ext cx="8332260" cy="609600"/>
          </a:xfrm>
        </p:spPr>
        <p:txBody>
          <a:bodyPr anchor="b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[Click to edit section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19454" y="1828800"/>
            <a:ext cx="8332260" cy="609600"/>
          </a:xfrm>
        </p:spPr>
        <p:txBody>
          <a:bodyPr anchor="b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[Click to edit section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theme/theme1.xml" Type="http://schemas.openxmlformats.org/officeDocument/2006/relationships/theme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_rels/slideMaster2.xml.rels><?xml version="1.0" encoding="UTF-8" ?><Relationships xmlns="http://schemas.openxmlformats.org/package/2006/relationships"><Relationship Target="../slideLayouts/slideLayout20.xml" Type="http://schemas.openxmlformats.org/officeDocument/2006/relationships/slideLayout" Id="rId8"></Relationship><Relationship Target="../slideLayouts/slideLayout15.xml" Type="http://schemas.openxmlformats.org/officeDocument/2006/relationships/slideLayout" Id="rId3"></Relationship><Relationship Target="../slideLayouts/slideLayout19.xml" Type="http://schemas.openxmlformats.org/officeDocument/2006/relationships/slideLayout" Id="rId7"></Relationship><Relationship Target="../theme/theme2.xml" Type="http://schemas.openxmlformats.org/officeDocument/2006/relationships/theme" Id="rId12"></Relationship><Relationship Target="../slideLayouts/slideLayout14.xml" Type="http://schemas.openxmlformats.org/officeDocument/2006/relationships/slideLayout" Id="rId2"></Relationship><Relationship Target="../slideLayouts/slideLayout13.xml" Type="http://schemas.openxmlformats.org/officeDocument/2006/relationships/slideLayout" Id="rId1"></Relationship><Relationship Target="../slideLayouts/slideLayout18.xml" Type="http://schemas.openxmlformats.org/officeDocument/2006/relationships/slideLayout" Id="rId6"></Relationship><Relationship Target="../slideLayouts/slideLayout23.xml" Type="http://schemas.openxmlformats.org/officeDocument/2006/relationships/slideLayout" Id="rId11"></Relationship><Relationship Target="../slideLayouts/slideLayout17.xml" Type="http://schemas.openxmlformats.org/officeDocument/2006/relationships/slideLayout" Id="rId5"></Relationship><Relationship Target="../slideLayouts/slideLayout22.xml" Type="http://schemas.openxmlformats.org/officeDocument/2006/relationships/slideLayout" Id="rId10"></Relationship><Relationship Target="../slideLayouts/slideLayout16.xml" Type="http://schemas.openxmlformats.org/officeDocument/2006/relationships/slideLayout" Id="rId4"></Relationship><Relationship Target="../slideLayouts/slideLayout21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5515" y="266702"/>
            <a:ext cx="8376454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[Click to edit slide title]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164" y="6400800"/>
            <a:ext cx="164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685" y="1066803"/>
            <a:ext cx="83642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l" rtl="0" eaLnBrk="1" fontAlgn="base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171450" lvl="1" indent="-171450" algn="l" rtl="0" eaLnBrk="1" fontAlgn="base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171450" lvl="2" indent="-171450" algn="l" rtl="0" eaLnBrk="1" fontAlgn="base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171450" lvl="3" indent="-171450" algn="l" rtl="0" eaLnBrk="1" fontAlgn="base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171450" lvl="4" indent="-171450" algn="l" rtl="0" eaLnBrk="1" fontAlgn="base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lang="en-US"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en-US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00050" indent="-171450" algn="l" rtl="0" eaLnBrk="1" fontAlgn="base" hangingPunct="1">
        <a:spcBef>
          <a:spcPts val="0"/>
        </a:spcBef>
        <a:spcAft>
          <a:spcPts val="900"/>
        </a:spcAft>
        <a:buClr>
          <a:schemeClr val="accent1"/>
        </a:buClr>
        <a:buSzPct val="110000"/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-171450" algn="l" rtl="0" eaLnBrk="1" fontAlgn="base" hangingPunct="1">
        <a:spcBef>
          <a:spcPts val="0"/>
        </a:spcBef>
        <a:spcAft>
          <a:spcPts val="900"/>
        </a:spcAft>
        <a:buClr>
          <a:srgbClr val="E9A42C"/>
        </a:buClr>
        <a:buSzPct val="110000"/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57250" indent="-171450" algn="l" rtl="0" eaLnBrk="1" fontAlgn="base" hangingPunct="1">
        <a:spcBef>
          <a:spcPts val="0"/>
        </a:spcBef>
        <a:spcAft>
          <a:spcPts val="900"/>
        </a:spcAft>
        <a:buClr>
          <a:schemeClr val="accent2"/>
        </a:buClr>
        <a:buSzPct val="110000"/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85850" indent="-171450" algn="l" rtl="0" eaLnBrk="1" fontAlgn="base" hangingPunct="1">
        <a:spcBef>
          <a:spcPts val="0"/>
        </a:spcBef>
        <a:spcAft>
          <a:spcPts val="900"/>
        </a:spcAft>
        <a:buClr>
          <a:schemeClr val="bg2"/>
        </a:buClr>
        <a:buSzPct val="110000"/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6C2DFB-1DB4-4520-85AD-BA57354BAD6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FFA01E-7958-4A59-9B55-AD81F390B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Mode="External" Target="mailto:jbloom@winston.com" Type="http://schemas.openxmlformats.org/officeDocument/2006/relationships/hyperlink" Id="rId2"></Relationship><Relationship Target="../slideLayouts/slideLayout13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slideLayouts/slideLayout14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107840"/>
            <a:ext cx="3313355" cy="170216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Historic View of Clean Energy Power Purchase Agreements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810000"/>
            <a:ext cx="3309803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GreenGov </a:t>
            </a:r>
          </a:p>
          <a:p>
            <a:r>
              <a:rPr lang="en-US" dirty="0" smtClean="0"/>
              <a:t>Dialogue: Procuring Grid-Based Renewables</a:t>
            </a:r>
          </a:p>
          <a:p>
            <a:r>
              <a:rPr lang="en-US" dirty="0" smtClean="0"/>
              <a:t>September 11, 2015</a:t>
            </a:r>
          </a:p>
          <a:p>
            <a:r>
              <a:rPr lang="en-US" dirty="0" smtClean="0"/>
              <a:t>Washington, DC</a:t>
            </a:r>
          </a:p>
          <a:p>
            <a:endParaRPr lang="en-US" dirty="0" smtClean="0"/>
          </a:p>
          <a:p>
            <a:r>
              <a:rPr lang="en-US" dirty="0" smtClean="0"/>
              <a:t>Jerry R, Bloom</a:t>
            </a:r>
          </a:p>
          <a:p>
            <a:r>
              <a:rPr lang="en-US" dirty="0" smtClean="0"/>
              <a:t>Winston &amp; STRAWN LLP</a:t>
            </a:r>
          </a:p>
          <a:p>
            <a:r>
              <a:rPr lang="en-US" dirty="0" smtClean="0">
                <a:hlinkClick r:id="rId2"/>
              </a:rPr>
              <a:t>jbloom@winston.com</a:t>
            </a:r>
            <a:endParaRPr lang="en-US" dirty="0" smtClean="0"/>
          </a:p>
          <a:p>
            <a:r>
              <a:rPr lang="en-US" dirty="0" smtClean="0"/>
              <a:t>213.615.1756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8952"/>
            <a:ext cx="7024744" cy="1143000"/>
          </a:xfrm>
        </p:spPr>
        <p:txBody>
          <a:bodyPr/>
          <a:lstStyle/>
          <a:p>
            <a:r>
              <a:rPr lang="en-US" sz="2400" dirty="0"/>
              <a:t>Public and Private Sectors’ Role as Active Market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011680"/>
            <a:ext cx="6777317" cy="4648200"/>
          </a:xfrm>
        </p:spPr>
        <p:txBody>
          <a:bodyPr>
            <a:normAutofit lnSpcReduction="10000"/>
          </a:bodyPr>
          <a:lstStyle/>
          <a:p>
            <a:pPr marL="282575" lvl="1" indent="-282575"/>
            <a:r>
              <a:rPr lang="en-US" dirty="0"/>
              <a:t>Public and private sector  are  taking greater control of energy future</a:t>
            </a:r>
            <a:endParaRPr lang="en-US" dirty="0" smtClean="0">
              <a:solidFill>
                <a:schemeClr val="tx1"/>
              </a:solidFill>
            </a:endParaRPr>
          </a:p>
          <a:p>
            <a:pPr marL="282575" lvl="1" indent="-282575"/>
            <a:r>
              <a:rPr lang="en-US" dirty="0" smtClean="0">
                <a:solidFill>
                  <a:schemeClr val="tx1"/>
                </a:solidFill>
              </a:rPr>
              <a:t>Focus </a:t>
            </a:r>
            <a:r>
              <a:rPr lang="en-US" dirty="0">
                <a:solidFill>
                  <a:schemeClr val="tx1"/>
                </a:solidFill>
              </a:rPr>
              <a:t>on renewable energy and combined heat and power</a:t>
            </a:r>
          </a:p>
          <a:p>
            <a:pPr marL="282575" lvl="1" indent="-282575"/>
            <a:r>
              <a:rPr lang="en-US" dirty="0" smtClean="0">
                <a:solidFill>
                  <a:schemeClr val="tx1"/>
                </a:solidFill>
              </a:rPr>
              <a:t>Products needed to meet sustainability goals usually not offered by the utilities</a:t>
            </a:r>
          </a:p>
          <a:p>
            <a:pPr marL="282575" lvl="1" indent="-282575"/>
            <a:r>
              <a:rPr lang="en-US" dirty="0" smtClean="0">
                <a:solidFill>
                  <a:schemeClr val="tx1"/>
                </a:solidFill>
              </a:rPr>
              <a:t>Public and Private </a:t>
            </a:r>
            <a:r>
              <a:rPr lang="en-US" dirty="0">
                <a:solidFill>
                  <a:schemeClr val="tx1"/>
                </a:solidFill>
              </a:rPr>
              <a:t>sector as owner/off taker of renewable </a:t>
            </a:r>
            <a:r>
              <a:rPr lang="en-US" dirty="0" smtClean="0">
                <a:solidFill>
                  <a:schemeClr val="tx1"/>
                </a:solidFill>
              </a:rPr>
              <a:t>electrons, renewable energy credits </a:t>
            </a:r>
            <a:r>
              <a:rPr lang="en-US" dirty="0">
                <a:solidFill>
                  <a:schemeClr val="tx1"/>
                </a:solidFill>
              </a:rPr>
              <a:t>and thermal energy</a:t>
            </a:r>
          </a:p>
          <a:p>
            <a:pPr marL="282575" lvl="1" indent="-282575"/>
            <a:r>
              <a:rPr lang="en-US" dirty="0">
                <a:solidFill>
                  <a:schemeClr val="tx1"/>
                </a:solidFill>
              </a:rPr>
              <a:t>Private sector is not getting the products it wants from IOUs</a:t>
            </a:r>
          </a:p>
          <a:p>
            <a:pPr marL="282575" lvl="1" indent="-282575"/>
            <a:r>
              <a:rPr lang="en-US" dirty="0">
                <a:solidFill>
                  <a:schemeClr val="tx1"/>
                </a:solidFill>
              </a:rPr>
              <a:t>Various deal structures bring value to “green” suppressed by renewable sales to IOUs who want “green” at parity with fossil electrons and retire RECS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8952"/>
            <a:ext cx="7024744" cy="1143000"/>
          </a:xfrm>
        </p:spPr>
        <p:txBody>
          <a:bodyPr/>
          <a:lstStyle/>
          <a:p>
            <a:r>
              <a:rPr lang="en-US" sz="2400" dirty="0" smtClean="0"/>
              <a:t>Access to Renewable Energy Products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Ownership, PPAs, Leases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03120"/>
            <a:ext cx="6777317" cy="3511296"/>
          </a:xfrm>
        </p:spPr>
        <p:txBody>
          <a:bodyPr>
            <a:normAutofit/>
          </a:bodyPr>
          <a:lstStyle/>
          <a:p>
            <a:pPr marL="282575" lvl="1" indent="-282575"/>
            <a:r>
              <a:rPr lang="en-US" dirty="0" smtClean="0"/>
              <a:t>On site - </a:t>
            </a:r>
            <a:r>
              <a:rPr lang="en-US" dirty="0"/>
              <a:t>Distributed generation – bypass</a:t>
            </a:r>
          </a:p>
          <a:p>
            <a:pPr marL="573088" lvl="1" indent="-290513"/>
            <a:r>
              <a:rPr lang="en-US" dirty="0" smtClean="0"/>
              <a:t>End user owns the generation facility and the products it produces</a:t>
            </a:r>
          </a:p>
          <a:p>
            <a:pPr marL="573088" lvl="1" indent="-290513"/>
            <a:r>
              <a:rPr lang="en-US" dirty="0" smtClean="0"/>
              <a:t>Third party owns system on site (PPA, Lease)</a:t>
            </a:r>
          </a:p>
          <a:p>
            <a:pPr marL="282575" indent="-282575"/>
            <a:r>
              <a:rPr lang="en-US" dirty="0" smtClean="0"/>
              <a:t>Off Site</a:t>
            </a:r>
            <a:endParaRPr lang="en-US" dirty="0"/>
          </a:p>
          <a:p>
            <a:pPr marL="574675" lvl="1" indent="-292100"/>
            <a:r>
              <a:rPr lang="en-US" dirty="0" smtClean="0"/>
              <a:t>Customers who take delivery of energy and other products from generation facility owned by end-user or third party</a:t>
            </a:r>
          </a:p>
          <a:p>
            <a:pPr marL="574675" lvl="1" indent="-292100"/>
            <a:r>
              <a:rPr lang="en-US" dirty="0" smtClean="0"/>
              <a:t>Customers have rights to renewable energy products but they are sold or traded in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Agreement Terms Vary Widely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118577"/>
          </a:xfrm>
        </p:spPr>
        <p:txBody>
          <a:bodyPr>
            <a:normAutofit/>
          </a:bodyPr>
          <a:lstStyle/>
          <a:p>
            <a:pPr marL="282575" lvl="1" indent="-282575"/>
            <a:r>
              <a:rPr lang="en-US" dirty="0" smtClean="0"/>
              <a:t>Product: </a:t>
            </a:r>
          </a:p>
          <a:p>
            <a:pPr marL="574675" lvl="2" indent="-292100"/>
            <a:r>
              <a:rPr lang="en-US" dirty="0" smtClean="0"/>
              <a:t>Renewable </a:t>
            </a:r>
            <a:r>
              <a:rPr lang="en-US" dirty="0"/>
              <a:t>electrons </a:t>
            </a:r>
            <a:r>
              <a:rPr lang="en-US" dirty="0" smtClean="0"/>
              <a:t>and/or environmental attributes</a:t>
            </a:r>
          </a:p>
          <a:p>
            <a:pPr marL="574675" lvl="2" indent="-292100"/>
            <a:r>
              <a:rPr lang="en-US" dirty="0"/>
              <a:t>Hedges: Market trading (no direct delivery)</a:t>
            </a:r>
          </a:p>
          <a:p>
            <a:pPr marL="290513" lvl="1" indent="-290513"/>
            <a:r>
              <a:rPr lang="en-US" dirty="0" smtClean="0"/>
              <a:t>Quantity: Full verses partial output</a:t>
            </a:r>
          </a:p>
          <a:p>
            <a:pPr marL="290513" lvl="1" indent="-290513"/>
            <a:r>
              <a:rPr lang="en-US" dirty="0" smtClean="0"/>
              <a:t>Term: </a:t>
            </a:r>
            <a:r>
              <a:rPr lang="en-US" dirty="0"/>
              <a:t>5, </a:t>
            </a:r>
            <a:r>
              <a:rPr lang="en-US" dirty="0" smtClean="0"/>
              <a:t>10, </a:t>
            </a:r>
            <a:r>
              <a:rPr lang="en-US" dirty="0"/>
              <a:t>20 years</a:t>
            </a:r>
          </a:p>
          <a:p>
            <a:pPr marL="290513" lvl="1" indent="-290513"/>
            <a:r>
              <a:rPr lang="en-US" dirty="0" smtClean="0"/>
              <a:t>Price: </a:t>
            </a:r>
            <a:r>
              <a:rPr lang="en-US" dirty="0"/>
              <a:t>fixed, escalating (guaranteed savings</a:t>
            </a:r>
            <a:r>
              <a:rPr lang="en-US" dirty="0" smtClean="0"/>
              <a:t>)</a:t>
            </a:r>
          </a:p>
          <a:p>
            <a:pPr marL="574675" lvl="2" indent="-292100"/>
            <a:r>
              <a:rPr lang="en-US" dirty="0" smtClean="0"/>
              <a:t>Project costs differ</a:t>
            </a:r>
          </a:p>
          <a:p>
            <a:pPr marL="574675" lvl="2" indent="-292100"/>
            <a:r>
              <a:rPr lang="en-US" dirty="0" smtClean="0"/>
              <a:t>Availability of ITC/</a:t>
            </a:r>
            <a:r>
              <a:rPr lang="en-US" dirty="0" err="1" smtClean="0"/>
              <a:t>PTC</a:t>
            </a:r>
            <a:r>
              <a:rPr lang="en-US" dirty="0" smtClean="0"/>
              <a:t> may competitiveness</a:t>
            </a:r>
          </a:p>
          <a:p>
            <a:pPr marL="280988" lvl="1" indent="-273050"/>
            <a:r>
              <a:rPr lang="en-US" dirty="0" smtClean="0"/>
              <a:t>Maintenance, metering, liabilities</a:t>
            </a:r>
          </a:p>
          <a:p>
            <a:pPr marL="280988" lvl="1" indent="-273050"/>
            <a:r>
              <a:rPr lang="en-US" dirty="0" smtClean="0"/>
              <a:t>Disposition of project at end of term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sz="2400" dirty="0"/>
              <a:t>The Private Sector Direct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37360"/>
            <a:ext cx="6777317" cy="4343401"/>
          </a:xfrm>
        </p:spPr>
        <p:txBody>
          <a:bodyPr>
            <a:normAutofit lnSpcReduction="10000"/>
          </a:bodyPr>
          <a:lstStyle/>
          <a:p>
            <a:pPr marL="282575" lvl="1" indent="-282575"/>
            <a:r>
              <a:rPr lang="en-US" dirty="0"/>
              <a:t>Among others, the list includes 76 of the Fortune 500, such as:</a:t>
            </a:r>
          </a:p>
          <a:p>
            <a:pPr marL="574675" lvl="2" indent="-292100"/>
            <a:r>
              <a:rPr lang="en-US" dirty="0"/>
              <a:t>Apple</a:t>
            </a:r>
          </a:p>
          <a:p>
            <a:pPr marL="574675" lvl="2" indent="-292100"/>
            <a:r>
              <a:rPr lang="en-US" dirty="0"/>
              <a:t>Coca-Cola</a:t>
            </a:r>
          </a:p>
          <a:p>
            <a:pPr marL="574675" lvl="2" indent="-292100"/>
            <a:r>
              <a:rPr lang="en-US" dirty="0"/>
              <a:t>FedEx</a:t>
            </a:r>
          </a:p>
          <a:p>
            <a:pPr marL="574675" lvl="2" indent="-292100"/>
            <a:r>
              <a:rPr lang="en-US" dirty="0"/>
              <a:t>Google Inc.</a:t>
            </a:r>
          </a:p>
          <a:p>
            <a:pPr marL="574675" lvl="2" indent="-292100"/>
            <a:r>
              <a:rPr lang="en-US" dirty="0"/>
              <a:t>Johnson Controls</a:t>
            </a:r>
          </a:p>
          <a:p>
            <a:pPr marL="574675" lvl="2" indent="-292100"/>
            <a:r>
              <a:rPr lang="en-US" dirty="0"/>
              <a:t>Intel Corporation</a:t>
            </a:r>
          </a:p>
          <a:p>
            <a:pPr marL="574675" lvl="2" indent="-292100"/>
            <a:r>
              <a:rPr lang="en-US" dirty="0"/>
              <a:t>Microsoft Corporation</a:t>
            </a:r>
          </a:p>
          <a:p>
            <a:pPr marL="574675" lvl="2" indent="-292100"/>
            <a:r>
              <a:rPr lang="en-US" dirty="0"/>
              <a:t>PepsiCo</a:t>
            </a:r>
          </a:p>
          <a:p>
            <a:pPr marL="574675" lvl="2" indent="-292100"/>
            <a:r>
              <a:rPr lang="en-US" dirty="0"/>
              <a:t>Safeway</a:t>
            </a:r>
          </a:p>
          <a:p>
            <a:pPr marL="574675" lvl="2" indent="-292100"/>
            <a:r>
              <a:rPr lang="en-US" dirty="0"/>
              <a:t>Wal-Mart Stores, Inc.</a:t>
            </a:r>
          </a:p>
        </p:txBody>
      </p:sp>
    </p:spTree>
    <p:extLst>
      <p:ext uri="{BB962C8B-B14F-4D97-AF65-F5344CB8AC3E}">
        <p14:creationId xmlns:p14="http://schemas.microsoft.com/office/powerpoint/2010/main" val="34628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65760"/>
            <a:ext cx="7024744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Public </a:t>
            </a:r>
            <a:r>
              <a:rPr lang="en-US" dirty="0"/>
              <a:t>Sector Direct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45920"/>
            <a:ext cx="6777317" cy="480060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err="1" smtClean="0"/>
              <a:t>PPPs</a:t>
            </a:r>
            <a:r>
              <a:rPr lang="en-US" dirty="0" smtClean="0"/>
              <a:t> ( Public Private Partnerships)</a:t>
            </a:r>
          </a:p>
          <a:p>
            <a:pPr marL="574675" lvl="1" indent="-292100"/>
            <a:r>
              <a:rPr lang="en-US" dirty="0" smtClean="0"/>
              <a:t>Wide range of options</a:t>
            </a:r>
          </a:p>
          <a:p>
            <a:pPr marL="574675" lvl="1" indent="-292100"/>
            <a:r>
              <a:rPr lang="en-US" dirty="0" smtClean="0"/>
              <a:t>Wide range of partnerships</a:t>
            </a:r>
          </a:p>
          <a:p>
            <a:pPr marL="285750" indent="-273050"/>
            <a:r>
              <a:rPr lang="en-US" dirty="0" smtClean="0"/>
              <a:t>Government Buildings</a:t>
            </a:r>
          </a:p>
          <a:p>
            <a:pPr marL="573088" lvl="1" indent="-290513"/>
            <a:r>
              <a:rPr lang="en-US" dirty="0"/>
              <a:t>Aggressive </a:t>
            </a:r>
            <a:r>
              <a:rPr lang="en-US" dirty="0" smtClean="0"/>
              <a:t>sustainability goals</a:t>
            </a:r>
          </a:p>
          <a:p>
            <a:pPr marL="285750" indent="-273050"/>
            <a:r>
              <a:rPr lang="en-US" dirty="0" smtClean="0"/>
              <a:t>Military Bases</a:t>
            </a:r>
          </a:p>
          <a:p>
            <a:pPr marL="574675" lvl="1" indent="-292100"/>
            <a:r>
              <a:rPr lang="en-US" dirty="0" smtClean="0"/>
              <a:t>Aggressive sustainability goals </a:t>
            </a:r>
          </a:p>
          <a:p>
            <a:pPr marL="574675" lvl="1" indent="-292100"/>
            <a:r>
              <a:rPr lang="en-US" dirty="0" smtClean="0"/>
              <a:t>National security</a:t>
            </a:r>
          </a:p>
          <a:p>
            <a:pPr marL="285750" indent="-273050"/>
            <a:r>
              <a:rPr lang="en-US" dirty="0" smtClean="0"/>
              <a:t>Vehicles – Federal Government 650,000 vehicles</a:t>
            </a:r>
          </a:p>
          <a:p>
            <a:pPr marL="285750" indent="-273050"/>
            <a:r>
              <a:rPr lang="en-US" dirty="0" smtClean="0"/>
              <a:t>Federal Government $445 B purchasing power</a:t>
            </a:r>
          </a:p>
          <a:p>
            <a:pPr marL="574675" lvl="1" indent="-292100"/>
            <a:r>
              <a:rPr lang="en-US" dirty="0" smtClean="0"/>
              <a:t>Leading on environment and energy performance</a:t>
            </a:r>
          </a:p>
          <a:p>
            <a:pPr marL="574675" lvl="1" indent="-292100"/>
            <a:r>
              <a:rPr lang="en-US" dirty="0" smtClean="0"/>
              <a:t>Federal PPAs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133600"/>
            <a:ext cx="7024744" cy="1143000"/>
          </a:xfrm>
        </p:spPr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490" y="762000"/>
            <a:ext cx="7024744" cy="11430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dirty="0" err="1"/>
              <a:t>1970’s</a:t>
            </a:r>
            <a:r>
              <a:rPr lang="en-US" altLang="en-US" dirty="0"/>
              <a:t> </a:t>
            </a:r>
            <a:r>
              <a:rPr lang="en-US" altLang="en-US" dirty="0" smtClean="0"/>
              <a:t>Nation </a:t>
            </a:r>
            <a:r>
              <a:rPr lang="en-US" altLang="en-US" dirty="0"/>
              <a:t>Faced Serve Energy </a:t>
            </a:r>
            <a:r>
              <a:rPr lang="en-US" altLang="en-US" dirty="0" smtClean="0"/>
              <a:t>Crisis </a:t>
            </a:r>
            <a:endParaRPr lang="en-US" alt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103120"/>
            <a:ext cx="6777317" cy="3511296"/>
          </a:xfrm>
          <a:noFill/>
          <a:ln/>
        </p:spPr>
        <p:txBody>
          <a:bodyPr>
            <a:normAutofit/>
          </a:bodyPr>
          <a:lstStyle/>
          <a:p>
            <a:pPr marL="282575" indent="-282575"/>
            <a:r>
              <a:rPr lang="en-US" altLang="en-US" dirty="0" smtClean="0"/>
              <a:t>1976 – </a:t>
            </a:r>
            <a:r>
              <a:rPr lang="en-US" altLang="en-US" dirty="0"/>
              <a:t>oil </a:t>
            </a:r>
            <a:r>
              <a:rPr lang="en-US" altLang="en-US" dirty="0" smtClean="0"/>
              <a:t>embargo, </a:t>
            </a:r>
            <a:r>
              <a:rPr lang="en-US" altLang="en-US" dirty="0"/>
              <a:t>skyrocketing oil prices, high dependence on foreign oil and dwindling natural gas </a:t>
            </a:r>
            <a:r>
              <a:rPr lang="en-US" altLang="en-US" dirty="0" smtClean="0"/>
              <a:t>supplies</a:t>
            </a:r>
          </a:p>
          <a:p>
            <a:pPr marL="282575" indent="-282575"/>
            <a:r>
              <a:rPr lang="en-US" altLang="en-US" dirty="0" smtClean="0"/>
              <a:t>Gas lines and escalating power prices </a:t>
            </a:r>
            <a:endParaRPr lang="en-US" altLang="en-US" dirty="0"/>
          </a:p>
          <a:p>
            <a:pPr marL="282575" indent="-282575"/>
            <a:r>
              <a:rPr lang="en-US" altLang="en-US" dirty="0"/>
              <a:t>Significant </a:t>
            </a:r>
            <a:r>
              <a:rPr lang="en-US" altLang="en-US" dirty="0" smtClean="0"/>
              <a:t>capacity and power </a:t>
            </a:r>
            <a:r>
              <a:rPr lang="en-US" altLang="en-US" dirty="0"/>
              <a:t>supply shortages</a:t>
            </a:r>
          </a:p>
          <a:p>
            <a:pPr marL="282575" indent="-282575"/>
            <a:r>
              <a:rPr lang="en-US" altLang="en-US" dirty="0" smtClean="0"/>
              <a:t>Need </a:t>
            </a:r>
            <a:r>
              <a:rPr lang="en-US" altLang="en-US" dirty="0"/>
              <a:t>for </a:t>
            </a:r>
            <a:r>
              <a:rPr lang="en-US" altLang="en-US" dirty="0" smtClean="0"/>
              <a:t>preservation of </a:t>
            </a:r>
            <a:r>
              <a:rPr lang="en-US" altLang="en-US" dirty="0"/>
              <a:t>nonrenewable </a:t>
            </a:r>
            <a:r>
              <a:rPr lang="en-US" altLang="en-US" dirty="0" smtClean="0"/>
              <a:t>resources</a:t>
            </a:r>
          </a:p>
          <a:p>
            <a:pPr marL="282575" indent="-282575"/>
            <a:r>
              <a:rPr lang="en-US" altLang="en-US" dirty="0"/>
              <a:t>Significant contribution to environmental (air, water) problems associated with power </a:t>
            </a:r>
            <a:r>
              <a:rPr lang="en-US" altLang="en-US" dirty="0" smtClean="0"/>
              <a:t>generation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0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490" y="762000"/>
            <a:ext cx="7024744" cy="11430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sz="2400" dirty="0"/>
              <a:t>Federal </a:t>
            </a:r>
            <a:r>
              <a:rPr lang="en-US" altLang="en-US" sz="2400" dirty="0" smtClean="0"/>
              <a:t>Government Promotes Alternative Energy Development – Passes PURPA</a:t>
            </a:r>
            <a:endParaRPr lang="en-US" altLang="en-US" sz="2400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492" y="2103120"/>
            <a:ext cx="6777317" cy="3508977"/>
          </a:xfrm>
          <a:noFill/>
          <a:ln/>
        </p:spPr>
        <p:txBody>
          <a:bodyPr>
            <a:normAutofit/>
          </a:bodyPr>
          <a:lstStyle/>
          <a:p>
            <a:pPr marL="285750" indent="-285750"/>
            <a:r>
              <a:rPr lang="en-US" altLang="en-US" dirty="0" smtClean="0"/>
              <a:t>U.S</a:t>
            </a:r>
            <a:r>
              <a:rPr lang="en-US" altLang="en-US" dirty="0"/>
              <a:t>. Congress passes Public Utility Regulatory Policies Act of 1978 (PURPA)</a:t>
            </a:r>
          </a:p>
          <a:p>
            <a:pPr marL="285750" indent="-285750"/>
            <a:r>
              <a:rPr lang="en-US" altLang="en-US" dirty="0" smtClean="0"/>
              <a:t>Goal to promote energy independence and preservation of natural resources by eliminating </a:t>
            </a:r>
            <a:r>
              <a:rPr lang="en-US" altLang="en-US" dirty="0"/>
              <a:t>regulatory and economic obstacles to alternative energy development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Fuel </a:t>
            </a:r>
            <a:r>
              <a:rPr lang="en-US" altLang="en-US" dirty="0"/>
              <a:t>Use Act of 1978 – limits natural gas for power generation, but exempts cogeneration to capture </a:t>
            </a:r>
            <a:r>
              <a:rPr lang="en-US" altLang="en-US" dirty="0" smtClean="0"/>
              <a:t>efficiencies</a:t>
            </a:r>
          </a:p>
          <a:p>
            <a:pPr marL="177800" indent="-1778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5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416" y="758952"/>
            <a:ext cx="7024744" cy="11430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sz="2400" dirty="0"/>
              <a:t>The Public Utility Regulatory Policies Act of 1978 (PURPA)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9848" y="2103120"/>
            <a:ext cx="6775704" cy="3962400"/>
          </a:xfrm>
          <a:noFill/>
          <a:ln/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altLang="en-US" sz="3200" dirty="0" smtClean="0"/>
              <a:t>PURPA established two classes of qualifying facilities (QFs)</a:t>
            </a:r>
          </a:p>
          <a:p>
            <a:pPr marL="569913" lvl="1" indent="-287338"/>
            <a:r>
              <a:rPr lang="en-US" altLang="en-US" sz="3200" dirty="0" err="1" smtClean="0"/>
              <a:t>Cogenerators</a:t>
            </a:r>
            <a:endParaRPr lang="en-US" altLang="en-US" sz="3200" dirty="0" smtClean="0"/>
          </a:p>
          <a:p>
            <a:pPr marL="855663" lvl="2" indent="-280988"/>
            <a:r>
              <a:rPr lang="en-US" altLang="en-US" sz="3200" dirty="0" smtClean="0"/>
              <a:t>Electric and thermal energy</a:t>
            </a:r>
          </a:p>
          <a:p>
            <a:pPr marL="569913" lvl="1" indent="-287338"/>
            <a:r>
              <a:rPr lang="en-US" altLang="en-US" sz="3200" dirty="0" smtClean="0"/>
              <a:t>Small Power Producers</a:t>
            </a:r>
          </a:p>
          <a:p>
            <a:pPr marL="911225" lvl="2" indent="-336550"/>
            <a:r>
              <a:rPr lang="en-US" altLang="en-US" sz="3200" dirty="0" smtClean="0"/>
              <a:t>Renewables (biomass, waste, wind, solar, geothermal)</a:t>
            </a:r>
          </a:p>
          <a:p>
            <a:pPr marL="285750" indent="-285750"/>
            <a:r>
              <a:rPr lang="en-US" altLang="en-US" sz="3200" dirty="0" smtClean="0"/>
              <a:t>Created utility obligation to purchase QF alternative energy and capacity at utility’s avoided cost - ratepayer economic indifference </a:t>
            </a:r>
          </a:p>
          <a:p>
            <a:pPr marL="285750" indent="-285750"/>
            <a:r>
              <a:rPr lang="en-US" altLang="en-US" sz="3200" dirty="0" smtClean="0"/>
              <a:t>QFs were permitted to make wholesale sales of power </a:t>
            </a:r>
          </a:p>
          <a:p>
            <a:pPr marL="285750" indent="-285750"/>
            <a:r>
              <a:rPr lang="en-US" altLang="en-US" sz="3200" dirty="0" smtClean="0"/>
              <a:t>Exempted QFs from the Federal Power Act, PUHCA and State Utility Regulation as utilities</a:t>
            </a:r>
          </a:p>
          <a:p>
            <a:pPr marL="177800" indent="-177800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069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758952"/>
            <a:ext cx="7024744" cy="1143000"/>
          </a:xfrm>
        </p:spPr>
        <p:txBody>
          <a:bodyPr/>
          <a:lstStyle/>
          <a:p>
            <a:r>
              <a:rPr lang="en-US" sz="2400" dirty="0" smtClean="0"/>
              <a:t>PURPA Power Purchase Agreements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11680"/>
            <a:ext cx="6777317" cy="3508977"/>
          </a:xfrm>
        </p:spPr>
        <p:txBody>
          <a:bodyPr>
            <a:normAutofit/>
          </a:bodyPr>
          <a:lstStyle/>
          <a:p>
            <a:pPr marL="285750" indent="-284163"/>
            <a:r>
              <a:rPr lang="en-US" dirty="0" smtClean="0"/>
              <a:t>The IOUs (monopsony buyers) were the primary off takers from QFs under the PURPA obligation to purchase, many markets the only purchasers</a:t>
            </a:r>
          </a:p>
          <a:p>
            <a:pPr marL="285750" indent="-284163"/>
            <a:r>
              <a:rPr lang="en-US" dirty="0" smtClean="0"/>
              <a:t>Some states allowed limited retail sales on site (California added two contiguous neighbors)</a:t>
            </a:r>
          </a:p>
          <a:p>
            <a:pPr marL="285750" indent="-284163"/>
            <a:r>
              <a:rPr lang="en-US" dirty="0" smtClean="0"/>
              <a:t>Product defined as capacity (firm and as available) and energy</a:t>
            </a:r>
          </a:p>
          <a:p>
            <a:pPr marL="285750" indent="-284163"/>
            <a:r>
              <a:rPr lang="en-US" dirty="0" smtClean="0"/>
              <a:t>Must take obligation - IOUs purchase all power</a:t>
            </a:r>
          </a:p>
          <a:p>
            <a:pPr marL="285750" indent="-284163"/>
            <a:r>
              <a:rPr lang="en-US" dirty="0" smtClean="0"/>
              <a:t>Sales and prices under PURPA PPAs were often contentious (avoided cost debates)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490" y="762000"/>
            <a:ext cx="7024744" cy="11430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sz="2400" dirty="0" smtClean="0"/>
              <a:t>Benefits </a:t>
            </a:r>
            <a:r>
              <a:rPr lang="en-US" altLang="en-US" sz="2400" dirty="0"/>
              <a:t>from Alternative Energy Development</a:t>
            </a: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9848" y="2103120"/>
            <a:ext cx="6775704" cy="3511296"/>
          </a:xfrm>
          <a:noFill/>
          <a:ln/>
        </p:spPr>
        <p:txBody>
          <a:bodyPr/>
          <a:lstStyle/>
          <a:p>
            <a:pPr marL="285750" indent="-285750"/>
            <a:r>
              <a:rPr lang="en-US" altLang="en-US" dirty="0" smtClean="0"/>
              <a:t> Advanced US independence from </a:t>
            </a:r>
            <a:r>
              <a:rPr lang="en-US" altLang="en-US" dirty="0"/>
              <a:t>foreign </a:t>
            </a:r>
            <a:r>
              <a:rPr lang="en-US" altLang="en-US" dirty="0" smtClean="0"/>
              <a:t>imports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 QFs enhanced </a:t>
            </a:r>
            <a:r>
              <a:rPr lang="en-US" altLang="en-US" dirty="0"/>
              <a:t>system reliability, </a:t>
            </a:r>
            <a:r>
              <a:rPr lang="en-US" altLang="en-US" dirty="0" smtClean="0"/>
              <a:t>reduced </a:t>
            </a:r>
            <a:r>
              <a:rPr lang="en-US" altLang="en-US" dirty="0"/>
              <a:t>need for high reserve margins and costly transmission capacity </a:t>
            </a:r>
            <a:r>
              <a:rPr lang="en-US" altLang="en-US" dirty="0" smtClean="0"/>
              <a:t>additions (distributed generation)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Deployment of Best Available </a:t>
            </a:r>
            <a:r>
              <a:rPr lang="en-US" altLang="en-US" dirty="0"/>
              <a:t>Control Technology – </a:t>
            </a:r>
            <a:r>
              <a:rPr lang="en-US" altLang="en-US" dirty="0" smtClean="0"/>
              <a:t>enhanced energy efficiency and reduced emissions</a:t>
            </a:r>
          </a:p>
          <a:p>
            <a:pPr marL="285750" indent="-285750"/>
            <a:r>
              <a:rPr lang="en-US" altLang="en-US" dirty="0" smtClean="0"/>
              <a:t>CHP(distributed generation) provided for self-service of thermal and electric demand</a:t>
            </a:r>
          </a:p>
          <a:p>
            <a:pPr marL="474980" lvl="1" indent="-177800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910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"/>
            <a:ext cx="7024744" cy="1143000"/>
          </a:xfrm>
        </p:spPr>
        <p:txBody>
          <a:bodyPr/>
          <a:lstStyle/>
          <a:p>
            <a:r>
              <a:rPr lang="en-US" sz="2400" dirty="0" smtClean="0"/>
              <a:t>PURPA Success Drives Changes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63040"/>
            <a:ext cx="6775704" cy="4419600"/>
          </a:xfrm>
        </p:spPr>
        <p:txBody>
          <a:bodyPr>
            <a:noAutofit/>
          </a:bodyPr>
          <a:lstStyle/>
          <a:p>
            <a:pPr marL="282575" indent="-282575"/>
            <a:r>
              <a:rPr lang="en-US" altLang="en-US" sz="1950" dirty="0"/>
              <a:t>Over capacity lead to competitive bid </a:t>
            </a:r>
            <a:r>
              <a:rPr lang="en-US" altLang="en-US" sz="1950" dirty="0" smtClean="0"/>
              <a:t>pricing (</a:t>
            </a:r>
            <a:r>
              <a:rPr lang="en-US" altLang="en-US" sz="1950" dirty="0" err="1" smtClean="0"/>
              <a:t>RFPs</a:t>
            </a:r>
            <a:r>
              <a:rPr lang="en-US" altLang="en-US" sz="1950" dirty="0" smtClean="0"/>
              <a:t>) </a:t>
            </a:r>
            <a:r>
              <a:rPr lang="en-US" altLang="en-US" sz="1950" dirty="0"/>
              <a:t>among QFs rather than IOU avoided cost pricing</a:t>
            </a:r>
          </a:p>
          <a:p>
            <a:pPr marL="282575" indent="-282575"/>
            <a:r>
              <a:rPr lang="en-US" altLang="en-US" sz="1950" dirty="0"/>
              <a:t>Success launched the restructuring of certain energy markets throughout the </a:t>
            </a:r>
            <a:r>
              <a:rPr lang="en-US" altLang="en-US" sz="1950" dirty="0" smtClean="0"/>
              <a:t>US</a:t>
            </a:r>
          </a:p>
          <a:p>
            <a:pPr marL="282575" indent="-282575"/>
            <a:r>
              <a:rPr lang="en-US" altLang="en-US" sz="1950" dirty="0" smtClean="0"/>
              <a:t>Legislators and state Public Service </a:t>
            </a:r>
            <a:r>
              <a:rPr lang="en-US" altLang="en-US" sz="1950" dirty="0" err="1" smtClean="0"/>
              <a:t>Commissions</a:t>
            </a:r>
            <a:r>
              <a:rPr lang="en-US" altLang="en-US" sz="1950" dirty="0" smtClean="0"/>
              <a:t> adopt Renewable Portfolio Standards - mandatory purchases of renewables</a:t>
            </a:r>
          </a:p>
          <a:p>
            <a:pPr marL="282575" indent="-282575"/>
            <a:r>
              <a:rPr lang="en-US" sz="1950" dirty="0" smtClean="0"/>
              <a:t>Product definition expanded to any know or unknown product associated with the development and operation of the QF (Green Attributes)</a:t>
            </a:r>
          </a:p>
          <a:p>
            <a:pPr marL="282575" indent="-282575"/>
            <a:r>
              <a:rPr lang="en-US" altLang="en-US" sz="1950" dirty="0"/>
              <a:t> </a:t>
            </a:r>
            <a:r>
              <a:rPr lang="en-US" altLang="en-US" sz="1950" dirty="0" smtClean="0"/>
              <a:t>Later PPAs incorporated dispatch rights limiting must take obligations</a:t>
            </a:r>
          </a:p>
          <a:p>
            <a:pPr marL="282575" indent="-282575"/>
            <a:r>
              <a:rPr lang="en-US" altLang="en-US" sz="1950" dirty="0"/>
              <a:t>Sales and prices for IOU purchases of QF power remained </a:t>
            </a:r>
            <a:r>
              <a:rPr lang="en-US" altLang="en-US" sz="1950" dirty="0" smtClean="0"/>
              <a:t>contentious </a:t>
            </a:r>
            <a:endParaRPr lang="en-US" altLang="en-US" sz="1950" dirty="0"/>
          </a:p>
          <a:p>
            <a:pPr marL="282575" indent="-282575"/>
            <a:r>
              <a:rPr lang="en-US" altLang="en-US" sz="1950" dirty="0"/>
              <a:t>Mark to market pricing against fossil-fuel </a:t>
            </a:r>
            <a:r>
              <a:rPr lang="en-US" altLang="en-US" sz="1950" dirty="0" smtClean="0"/>
              <a:t>generation </a:t>
            </a:r>
          </a:p>
          <a:p>
            <a:pPr marL="177800" indent="-177800"/>
            <a:endParaRPr lang="en-US" altLang="en-US" sz="1950" dirty="0" smtClean="0"/>
          </a:p>
        </p:txBody>
      </p:sp>
    </p:spTree>
    <p:extLst>
      <p:ext uri="{BB962C8B-B14F-4D97-AF65-F5344CB8AC3E}">
        <p14:creationId xmlns:p14="http://schemas.microsoft.com/office/powerpoint/2010/main" val="41012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Climate Change – the Game Changer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03120"/>
            <a:ext cx="6777317" cy="3508977"/>
          </a:xfrm>
        </p:spPr>
        <p:txBody>
          <a:bodyPr/>
          <a:lstStyle/>
          <a:p>
            <a:pPr marL="282575" indent="-282575"/>
            <a:r>
              <a:rPr lang="en-US" dirty="0" smtClean="0"/>
              <a:t>Dramatic increased in focus on environmental benefits from carbon neutral renewables</a:t>
            </a:r>
          </a:p>
          <a:p>
            <a:pPr marL="282575" indent="-282575"/>
            <a:r>
              <a:rPr lang="en-US" dirty="0" smtClean="0"/>
              <a:t>Abundance of non-renewable fossil-fuels (oil/gas) eliminated preservation and energy independence as a drivers for renewables</a:t>
            </a:r>
          </a:p>
          <a:p>
            <a:pPr marL="282575" indent="-282575"/>
            <a:r>
              <a:rPr lang="en-US" dirty="0" smtClean="0"/>
              <a:t>State adoption of Greenhouse Gas reduction goals  increased IOU RPS requirements (AB 32)</a:t>
            </a:r>
          </a:p>
          <a:p>
            <a:pPr marL="282575" indent="-282575"/>
            <a:r>
              <a:rPr lang="en-US" dirty="0" smtClean="0"/>
              <a:t>Federal adoption of reduction goals (</a:t>
            </a:r>
            <a:r>
              <a:rPr lang="en-US" dirty="0" err="1" smtClean="0"/>
              <a:t>EO</a:t>
            </a:r>
            <a:r>
              <a:rPr lang="en-US" dirty="0" smtClean="0"/>
              <a:t> 13693)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274320"/>
            <a:ext cx="702259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Public and Private Sectors</a:t>
            </a:r>
            <a:r>
              <a:rPr lang="en-US" sz="2400" dirty="0" smtClean="0"/>
              <a:t>’ Seek Alternatives to Traditional Utility Service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554480"/>
            <a:ext cx="7022592" cy="5334000"/>
          </a:xfrm>
        </p:spPr>
        <p:txBody>
          <a:bodyPr>
            <a:normAutofit lnSpcReduction="10000"/>
          </a:bodyPr>
          <a:lstStyle/>
          <a:p>
            <a:pPr marL="282575" lvl="1" indent="-282575"/>
            <a:r>
              <a:rPr lang="en-US" sz="1800" dirty="0" smtClean="0"/>
              <a:t>Pri</a:t>
            </a:r>
            <a:r>
              <a:rPr lang="en-US" dirty="0" smtClean="0"/>
              <a:t>ce</a:t>
            </a:r>
            <a:endParaRPr lang="en-US" dirty="0"/>
          </a:p>
          <a:p>
            <a:pPr marL="569913" lvl="3" indent="-287338"/>
            <a:r>
              <a:rPr lang="en-US" dirty="0" smtClean="0"/>
              <a:t>Escalating </a:t>
            </a:r>
            <a:r>
              <a:rPr lang="en-US" dirty="0"/>
              <a:t>energy prices despite decreasing fossil-fuel prices – </a:t>
            </a:r>
            <a:r>
              <a:rPr lang="en-US" dirty="0" smtClean="0"/>
              <a:t>renewable as a price hedge (Primary driver)</a:t>
            </a:r>
          </a:p>
          <a:p>
            <a:pPr marL="273050" lvl="1" indent="-273050"/>
            <a:r>
              <a:rPr lang="en-US" dirty="0" smtClean="0"/>
              <a:t>Reliability</a:t>
            </a:r>
            <a:r>
              <a:rPr lang="en-US" dirty="0"/>
              <a:t>, </a:t>
            </a:r>
            <a:r>
              <a:rPr lang="en-US" dirty="0" smtClean="0"/>
              <a:t>Stability</a:t>
            </a:r>
            <a:endParaRPr lang="en-US" dirty="0"/>
          </a:p>
          <a:p>
            <a:pPr marL="569913" lvl="3" indent="-287338"/>
            <a:r>
              <a:rPr lang="en-US" dirty="0" smtClean="0"/>
              <a:t>Outages </a:t>
            </a:r>
            <a:r>
              <a:rPr lang="en-US" dirty="0"/>
              <a:t>associated with major weather conditions (hurricanes, </a:t>
            </a:r>
            <a:r>
              <a:rPr lang="en-US" dirty="0" smtClean="0"/>
              <a:t>earthquakes) raise reliability and sustainability concerns</a:t>
            </a:r>
            <a:endParaRPr lang="en-US" dirty="0"/>
          </a:p>
          <a:p>
            <a:pPr marL="280988" lvl="1" indent="-273050"/>
            <a:r>
              <a:rPr lang="en-US" dirty="0" smtClean="0"/>
              <a:t>Sustainability Product </a:t>
            </a:r>
          </a:p>
          <a:p>
            <a:pPr marL="577850" lvl="4" indent="-295275"/>
            <a:r>
              <a:rPr lang="en-US" dirty="0" smtClean="0"/>
              <a:t>Compliance; EPA, </a:t>
            </a:r>
            <a:r>
              <a:rPr lang="en-US" dirty="0"/>
              <a:t>state greenhouse gas </a:t>
            </a:r>
            <a:r>
              <a:rPr lang="en-US" dirty="0" smtClean="0"/>
              <a:t>reduction regulation, Executive Orders (involuntary)</a:t>
            </a:r>
            <a:endParaRPr lang="en-US" dirty="0"/>
          </a:p>
          <a:p>
            <a:pPr marL="577850" lvl="4" indent="-295275"/>
            <a:r>
              <a:rPr lang="en-US" dirty="0" smtClean="0"/>
              <a:t>Corporations: Self-initiated </a:t>
            </a:r>
            <a:r>
              <a:rPr lang="en-US" dirty="0"/>
              <a:t>programs for enhancement of corporate </a:t>
            </a:r>
            <a:r>
              <a:rPr lang="en-US" dirty="0" smtClean="0"/>
              <a:t>image/marketing/ shareholder, consumer demands (voluntary)</a:t>
            </a:r>
          </a:p>
          <a:p>
            <a:pPr marL="577850" lvl="4" indent="-295275"/>
            <a:r>
              <a:rPr lang="en-US" dirty="0" smtClean="0"/>
              <a:t>Public Entities: Addressing sustainability goals and natio</a:t>
            </a:r>
            <a:r>
              <a:rPr lang="en-US" sz="1800" dirty="0" smtClean="0"/>
              <a:t>nal security issues (defense)</a:t>
            </a:r>
            <a:endParaRPr lang="en-US" sz="18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45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hite Lines_English">
  <a:themeElements>
    <a:clrScheme name="Winston Colors">
      <a:dk1>
        <a:sysClr val="windowText" lastClr="000000"/>
      </a:dk1>
      <a:lt1>
        <a:sysClr val="window" lastClr="FFFFFF"/>
      </a:lt1>
      <a:dk2>
        <a:srgbClr val="83786F"/>
      </a:dk2>
      <a:lt2>
        <a:srgbClr val="61954D"/>
      </a:lt2>
      <a:accent1>
        <a:srgbClr val="009EDE"/>
      </a:accent1>
      <a:accent2>
        <a:srgbClr val="9E007E"/>
      </a:accent2>
      <a:accent3>
        <a:srgbClr val="E9A42C"/>
      </a:accent3>
      <a:accent4>
        <a:srgbClr val="DA291C"/>
      </a:accent4>
      <a:accent5>
        <a:srgbClr val="F0EEE9"/>
      </a:accent5>
      <a:accent6>
        <a:srgbClr val="6195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itlesOfParts>
    <vt:vector size="17" baseType="lpstr">
      <vt:lpstr>White Lines_English</vt:lpstr>
      <vt:lpstr>Austin</vt:lpstr>
      <vt:lpstr>A Historic View of Clean Energy Power Purchase Agreements</vt:lpstr>
      <vt:lpstr>1970’s Nation Faced Serve Energy Crisis </vt:lpstr>
      <vt:lpstr>Federal Government Promotes Alternative Energy Development – Passes PURPA</vt:lpstr>
      <vt:lpstr>The Public Utility Regulatory Policies Act of 1978 (PURPA)</vt:lpstr>
      <vt:lpstr>PURPA Power Purchase Agreements</vt:lpstr>
      <vt:lpstr>Benefits from Alternative Energy Development</vt:lpstr>
      <vt:lpstr>PURPA Success Drives Changes</vt:lpstr>
      <vt:lpstr>Climate Change – the Game Changer</vt:lpstr>
      <vt:lpstr>Public and Private Sectors’ Seek Alternatives to Traditional Utility Service</vt:lpstr>
      <vt:lpstr>Public and Private Sectors’ Role as Active Market Participants</vt:lpstr>
      <vt:lpstr>Access to Renewable Energy Products  Ownership, PPAs, Leases</vt:lpstr>
      <vt:lpstr>Agreement Terms Vary Widely</vt:lpstr>
      <vt:lpstr>The Private Sector Direct Access</vt:lpstr>
      <vt:lpstr>The Public Sector Direct Access</vt:lpstr>
      <vt:lpstr>Questions and Discussion</vt:lpstr>
    </vt:vector>
  </TitlesOfParts>
  <Company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